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erchi Serif Bold" charset="1" panose="02000503060000020004"/>
      <p:regular r:id="rId24"/>
    </p:embeddedFont>
    <p:embeddedFont>
      <p:font typeface="Source Serif Pro" charset="1" panose="02040603050405020204"/>
      <p:regular r:id="rId25"/>
    </p:embeddedFont>
    <p:embeddedFont>
      <p:font typeface="Source Serif Pro Bold" charset="1" panose="02040803050405020204"/>
      <p:regular r:id="rId26"/>
    </p:embeddedFont>
    <p:embeddedFont>
      <p:font typeface="Source Sans Pro Bold" charset="1" panose="020B0703030403020204"/>
      <p:regular r:id="rId27"/>
    </p:embeddedFont>
    <p:embeddedFont>
      <p:font typeface="Karimun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749" y="1468727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613756" y="-239704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80795" y="2350735"/>
            <a:ext cx="10726410" cy="437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27"/>
              </a:lnSpc>
            </a:pPr>
            <a:r>
              <a:rPr lang="en-US" b="true" sz="12590" spc="76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SECONDARY MUSHROOM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30819" y="6635872"/>
            <a:ext cx="3626362" cy="30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2"/>
              </a:lnSpc>
              <a:spcBef>
                <a:spcPct val="0"/>
              </a:spcBef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Data Revolution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1085">
            <a:off x="8968896" y="-3024459"/>
            <a:ext cx="11083612" cy="11463819"/>
          </a:xfrm>
          <a:custGeom>
            <a:avLst/>
            <a:gdLst/>
            <a:ahLst/>
            <a:cxnLst/>
            <a:rect r="r" b="b" t="t" l="l"/>
            <a:pathLst>
              <a:path h="11463819" w="11083612">
                <a:moveTo>
                  <a:pt x="0" y="0"/>
                </a:moveTo>
                <a:lnTo>
                  <a:pt x="11083612" y="0"/>
                </a:lnTo>
                <a:lnTo>
                  <a:pt x="11083612" y="11463820"/>
                </a:lnTo>
                <a:lnTo>
                  <a:pt x="0" y="1146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5849862" y="-887893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8797640"/>
                </a:moveTo>
                <a:lnTo>
                  <a:pt x="15710072" y="8797640"/>
                </a:lnTo>
                <a:lnTo>
                  <a:pt x="15710072" y="0"/>
                </a:lnTo>
                <a:lnTo>
                  <a:pt x="0" y="0"/>
                </a:lnTo>
                <a:lnTo>
                  <a:pt x="0" y="879764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3222" y="1332909"/>
            <a:ext cx="8251146" cy="7397335"/>
            <a:chOff x="0" y="0"/>
            <a:chExt cx="1278318" cy="1146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8318" cy="1146041"/>
            </a:xfrm>
            <a:custGeom>
              <a:avLst/>
              <a:gdLst/>
              <a:ahLst/>
              <a:cxnLst/>
              <a:rect r="r" b="b" t="t" l="l"/>
              <a:pathLst>
                <a:path h="1146041" w="1278318">
                  <a:moveTo>
                    <a:pt x="21581" y="0"/>
                  </a:moveTo>
                  <a:lnTo>
                    <a:pt x="1256738" y="0"/>
                  </a:lnTo>
                  <a:cubicBezTo>
                    <a:pt x="1262462" y="0"/>
                    <a:pt x="1267951" y="2274"/>
                    <a:pt x="1271998" y="6321"/>
                  </a:cubicBezTo>
                  <a:cubicBezTo>
                    <a:pt x="1276045" y="10368"/>
                    <a:pt x="1278318" y="15857"/>
                    <a:pt x="1278318" y="21581"/>
                  </a:cubicBezTo>
                  <a:lnTo>
                    <a:pt x="1278318" y="1124460"/>
                  </a:lnTo>
                  <a:cubicBezTo>
                    <a:pt x="1278318" y="1136379"/>
                    <a:pt x="1268657" y="1146041"/>
                    <a:pt x="1256738" y="1146041"/>
                  </a:cubicBezTo>
                  <a:lnTo>
                    <a:pt x="21581" y="1146041"/>
                  </a:lnTo>
                  <a:cubicBezTo>
                    <a:pt x="9662" y="1146041"/>
                    <a:pt x="0" y="1136379"/>
                    <a:pt x="0" y="1124460"/>
                  </a:cubicBezTo>
                  <a:lnTo>
                    <a:pt x="0" y="21581"/>
                  </a:lnTo>
                  <a:cubicBezTo>
                    <a:pt x="0" y="9662"/>
                    <a:pt x="9662" y="0"/>
                    <a:pt x="2158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771" r="0" b="-5771"/>
              </a:stretch>
            </a:blipFill>
            <a:ln w="57150" cap="rnd">
              <a:solidFill>
                <a:srgbClr val="947158"/>
              </a:solidFill>
              <a:prstDash val="solid"/>
              <a:round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301014" y="2400226"/>
            <a:ext cx="7313897" cy="274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4"/>
              </a:lnSpc>
            </a:pPr>
            <a:r>
              <a:rPr lang="en-US" b="true" sz="90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CONCLUSION PRIMARY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01014" y="5407455"/>
            <a:ext cx="6777953" cy="427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 general es un modelo decente, pero dado a que tienen un margen de error importante al clasificar hongos venenosos como comestibles no lo usaría ya que puede ser peligroso. 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Puede padecer de underfitting o quiza una variable vacia como veil-color hubiese ayudado.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8652">
            <a:off x="-1352297" y="1806442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8652">
            <a:off x="-1504697" y="1654042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53707" y="3561504"/>
            <a:ext cx="2498868" cy="2498868"/>
            <a:chOff x="0" y="0"/>
            <a:chExt cx="3331824" cy="3331824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C29A7C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08917" y="466286"/>
              <a:ext cx="2505689" cy="2505689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10263764">
            <a:off x="10218894" y="-140471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235425" y="3561504"/>
            <a:ext cx="2498868" cy="2498868"/>
            <a:chOff x="0" y="0"/>
            <a:chExt cx="3331824" cy="3331824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540000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E8D3B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386640" y="461273"/>
              <a:ext cx="2510702" cy="2510702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9235425" y="6191564"/>
            <a:ext cx="2498868" cy="2498868"/>
            <a:chOff x="0" y="0"/>
            <a:chExt cx="3331824" cy="3331824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-1080000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947158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374877" y="374877"/>
              <a:ext cx="2530206" cy="253020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6553707" y="6191564"/>
            <a:ext cx="2521050" cy="2521050"/>
            <a:chOff x="0" y="0"/>
            <a:chExt cx="3361401" cy="3361401"/>
          </a:xfrm>
        </p:grpSpPr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-5400000">
              <a:off x="0" y="0"/>
              <a:ext cx="3361401" cy="3361401"/>
              <a:chOff x="0" y="0"/>
              <a:chExt cx="14400530" cy="1440053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8CEB5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408917" y="443611"/>
              <a:ext cx="2508873" cy="2508873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2664396" y="600364"/>
            <a:ext cx="13142058" cy="349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6"/>
              </a:lnSpc>
            </a:pPr>
            <a:r>
              <a:rPr lang="en-US" b="true" sz="8880" spc="28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DESCRIPCIÓN DE SECONDARY</a:t>
            </a:r>
          </a:p>
          <a:p>
            <a:pPr algn="ctr">
              <a:lnSpc>
                <a:spcPts val="9146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2594183" y="3513879"/>
            <a:ext cx="3071543" cy="3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Variables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39939" y="3513879"/>
            <a:ext cx="3418129" cy="3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Pipeline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98949" y="6421974"/>
            <a:ext cx="3359119" cy="3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Metricas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94183" y="6421974"/>
            <a:ext cx="3071543" cy="3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Missing data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94183" y="4015256"/>
            <a:ext cx="2689114" cy="219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Tiene 3 variables númericas y el resto categoricas o meta datos.</a:t>
            </a:r>
          </a:p>
          <a:p>
            <a:pPr algn="l">
              <a:lnSpc>
                <a:spcPts val="2189"/>
              </a:lnSpc>
            </a:pPr>
          </a:p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 diferencia de primary, estos datos númericos venian sin necesidad de tratarlos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594183" y="7077189"/>
            <a:ext cx="2933584" cy="241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Al analizar los datos en general tenía un 19,6% de missing data. Esto lo tratamos con pre-process.</a:t>
            </a:r>
          </a:p>
          <a:p>
            <a:pPr algn="l">
              <a:lnSpc>
                <a:spcPts val="2189"/>
              </a:lnSpc>
            </a:pPr>
          </a:p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 su vez columnas como gill-spacing y spore-print-color las excluimos dado a que estaban practicamente vacias.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39939" y="4015256"/>
            <a:ext cx="2699178" cy="214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Importamos los datos, usamos edit domain, select columns, preprocess y data sampling.</a:t>
            </a:r>
          </a:p>
          <a:p>
            <a:pPr algn="l">
              <a:lnSpc>
                <a:spcPts val="2189"/>
              </a:lnSpc>
            </a:pPr>
          </a:p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Despues entrenamos el modelo y sacamos conclusiones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98949" y="7041461"/>
            <a:ext cx="2787064" cy="160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Luego del entrenamiento conseguimos metricas precisas. Tuvimos en cuenta los hongos venenosos como clase positiva y comestibles como negativa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818652">
            <a:off x="-1022006" y="-10345319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7554912" y="4167173"/>
            <a:ext cx="49645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 spc="-160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V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475485" y="6798039"/>
            <a:ext cx="67749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 spc="-160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146112" y="6798039"/>
            <a:ext cx="67749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 spc="-160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156908" y="4167173"/>
            <a:ext cx="67749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 spc="-160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8652">
            <a:off x="-1483399" y="246337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8652">
            <a:off x="-1352297" y="1806442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63764">
            <a:off x="10804596" y="-1417910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18652">
            <a:off x="-1022006" y="-10345319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31155" y="1851143"/>
            <a:ext cx="1634475" cy="1543050"/>
            <a:chOff x="0" y="0"/>
            <a:chExt cx="430479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0479" cy="406400"/>
            </a:xfrm>
            <a:custGeom>
              <a:avLst/>
              <a:gdLst/>
              <a:ahLst/>
              <a:cxnLst/>
              <a:rect r="r" b="b" t="t" l="l"/>
              <a:pathLst>
                <a:path h="406400" w="430479">
                  <a:moveTo>
                    <a:pt x="0" y="0"/>
                  </a:moveTo>
                  <a:lnTo>
                    <a:pt x="227279" y="0"/>
                  </a:lnTo>
                  <a:lnTo>
                    <a:pt x="430479" y="203200"/>
                  </a:lnTo>
                  <a:lnTo>
                    <a:pt x="22727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-47625"/>
              <a:ext cx="17647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64396" y="600364"/>
            <a:ext cx="13142058" cy="119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6"/>
              </a:lnSpc>
            </a:pPr>
            <a:r>
              <a:rPr lang="en-US" b="true" sz="8880" spc="28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PIPELINE SECONDARY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58750" y="2919127"/>
            <a:ext cx="4759649" cy="109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Elegimos la clase de hongos como variable target y el resto lo mantuvimos como vino en el data set.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58750" y="2211910"/>
            <a:ext cx="5707421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SELECT COLUMNS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57102" y="7147666"/>
            <a:ext cx="4600246" cy="109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Simplemente rellenamos los datos faltantes de las variables missing data con promedios de las columnas.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57102" y="6338536"/>
            <a:ext cx="4882595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PREPROCESS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70801" y="2919127"/>
            <a:ext cx="4759649" cy="109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Separamos en 80% y 20% al igual que antes y usamos esto para entrenar los 3 modelos y realizar predicciones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10976" y="2211910"/>
            <a:ext cx="5707421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DATA SAMPLER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14725" y="1851143"/>
            <a:ext cx="1634475" cy="1543050"/>
            <a:chOff x="0" y="0"/>
            <a:chExt cx="430479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0479" cy="406400"/>
            </a:xfrm>
            <a:custGeom>
              <a:avLst/>
              <a:gdLst/>
              <a:ahLst/>
              <a:cxnLst/>
              <a:rect r="r" b="b" t="t" l="l"/>
              <a:pathLst>
                <a:path h="406400" w="430479">
                  <a:moveTo>
                    <a:pt x="0" y="0"/>
                  </a:moveTo>
                  <a:lnTo>
                    <a:pt x="227279" y="0"/>
                  </a:lnTo>
                  <a:lnTo>
                    <a:pt x="430479" y="203200"/>
                  </a:lnTo>
                  <a:lnTo>
                    <a:pt x="22727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77800" y="-47625"/>
              <a:ext cx="17647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14725" y="5896362"/>
            <a:ext cx="1634475" cy="1543050"/>
            <a:chOff x="0" y="0"/>
            <a:chExt cx="430479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0479" cy="406400"/>
            </a:xfrm>
            <a:custGeom>
              <a:avLst/>
              <a:gdLst/>
              <a:ahLst/>
              <a:cxnLst/>
              <a:rect r="r" b="b" t="t" l="l"/>
              <a:pathLst>
                <a:path h="406400" w="430479">
                  <a:moveTo>
                    <a:pt x="0" y="0"/>
                  </a:moveTo>
                  <a:lnTo>
                    <a:pt x="227279" y="0"/>
                  </a:lnTo>
                  <a:lnTo>
                    <a:pt x="430479" y="203200"/>
                  </a:lnTo>
                  <a:lnTo>
                    <a:pt x="22727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77800" y="-47625"/>
              <a:ext cx="17647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56388">
            <a:off x="-919416" y="-2027263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153524" y="-568258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72609" y="2124538"/>
            <a:ext cx="8295518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ACCURACY: 0,998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2609" y="3403555"/>
            <a:ext cx="5586646" cy="190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171" spc="4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Este modelo es totalmente preciso, muy cercano al 100% su tasa de acierto, con lo cual es muy bueno para realizar predicciones.</a:t>
            </a:r>
          </a:p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95452" y="5685772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53524" y="4743237"/>
            <a:ext cx="7289732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F1: 0,999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53524" y="6022254"/>
            <a:ext cx="5586646" cy="190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171" spc="4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Es casi 1, lo que indica que hay un gran balance entre precisión y recall, lo que significa que es un análisis que no está sesgado por una métrica o la otra.</a:t>
            </a:r>
          </a:p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56388">
            <a:off x="-919416" y="-2027263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153524" y="-568258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08495" y="1842869"/>
            <a:ext cx="8295518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PRECISION: 0,999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08495" y="3147001"/>
            <a:ext cx="8099840" cy="22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171" spc="4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Al ser de 0,999 este modelo casi no identifica hongos comestibles como si fueran venenosos. </a:t>
            </a:r>
          </a:p>
          <a:p>
            <a:pPr algn="l">
              <a:lnSpc>
                <a:spcPts val="3040"/>
              </a:lnSpc>
            </a:pPr>
          </a:p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  <a:r>
              <a:rPr lang="en-US" sz="2171" spc="4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 lo cual incluso si era un problema menor tener que tirar estos hongos en</a:t>
            </a:r>
            <a:r>
              <a:rPr lang="en-US" sz="2171" spc="4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el modelo de primary, con este modelo incluso ese problema menor desaparece. Casi ni hay FP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95452" y="5685772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44525" y="5542897"/>
            <a:ext cx="7289732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RECALL: 0,659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4525" y="6821914"/>
            <a:ext cx="5586646" cy="2278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  <a:r>
              <a:rPr lang="en-US" sz="2171" spc="4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Al tener un recall del 0,998 esto indica que el 99,8% de las veces los hongos venenosos son clasificados como venenosos y solo el 0,02% de las veces un hongo venenoso es identificado como comestible. Muy bueno para lo que necesitamos y casi no hay FN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1085">
            <a:off x="8968896" y="-3024459"/>
            <a:ext cx="11083612" cy="11463819"/>
          </a:xfrm>
          <a:custGeom>
            <a:avLst/>
            <a:gdLst/>
            <a:ahLst/>
            <a:cxnLst/>
            <a:rect r="r" b="b" t="t" l="l"/>
            <a:pathLst>
              <a:path h="11463819" w="11083612">
                <a:moveTo>
                  <a:pt x="0" y="0"/>
                </a:moveTo>
                <a:lnTo>
                  <a:pt x="11083612" y="0"/>
                </a:lnTo>
                <a:lnTo>
                  <a:pt x="11083612" y="11463820"/>
                </a:lnTo>
                <a:lnTo>
                  <a:pt x="0" y="1146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5849862" y="-887893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8797640"/>
                </a:moveTo>
                <a:lnTo>
                  <a:pt x="15710072" y="8797640"/>
                </a:lnTo>
                <a:lnTo>
                  <a:pt x="15710072" y="0"/>
                </a:lnTo>
                <a:lnTo>
                  <a:pt x="0" y="0"/>
                </a:lnTo>
                <a:lnTo>
                  <a:pt x="0" y="879764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3222" y="1332909"/>
            <a:ext cx="8251146" cy="7397335"/>
            <a:chOff x="0" y="0"/>
            <a:chExt cx="1278318" cy="1146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8318" cy="1146041"/>
            </a:xfrm>
            <a:custGeom>
              <a:avLst/>
              <a:gdLst/>
              <a:ahLst/>
              <a:cxnLst/>
              <a:rect r="r" b="b" t="t" l="l"/>
              <a:pathLst>
                <a:path h="1146041" w="1278318">
                  <a:moveTo>
                    <a:pt x="21581" y="0"/>
                  </a:moveTo>
                  <a:lnTo>
                    <a:pt x="1256738" y="0"/>
                  </a:lnTo>
                  <a:cubicBezTo>
                    <a:pt x="1262462" y="0"/>
                    <a:pt x="1267951" y="2274"/>
                    <a:pt x="1271998" y="6321"/>
                  </a:cubicBezTo>
                  <a:cubicBezTo>
                    <a:pt x="1276045" y="10368"/>
                    <a:pt x="1278318" y="15857"/>
                    <a:pt x="1278318" y="21581"/>
                  </a:cubicBezTo>
                  <a:lnTo>
                    <a:pt x="1278318" y="1124460"/>
                  </a:lnTo>
                  <a:cubicBezTo>
                    <a:pt x="1278318" y="1136379"/>
                    <a:pt x="1268657" y="1146041"/>
                    <a:pt x="1256738" y="1146041"/>
                  </a:cubicBezTo>
                  <a:lnTo>
                    <a:pt x="21581" y="1146041"/>
                  </a:lnTo>
                  <a:cubicBezTo>
                    <a:pt x="9662" y="1146041"/>
                    <a:pt x="0" y="1136379"/>
                    <a:pt x="0" y="1124460"/>
                  </a:cubicBezTo>
                  <a:lnTo>
                    <a:pt x="0" y="21581"/>
                  </a:lnTo>
                  <a:cubicBezTo>
                    <a:pt x="0" y="9662"/>
                    <a:pt x="9662" y="0"/>
                    <a:pt x="2158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771" r="0" b="-5771"/>
              </a:stretch>
            </a:blipFill>
            <a:ln w="57150" cap="rnd">
              <a:solidFill>
                <a:srgbClr val="947158"/>
              </a:solidFill>
              <a:prstDash val="solid"/>
              <a:round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301014" y="2400226"/>
            <a:ext cx="7313897" cy="274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4"/>
              </a:lnSpc>
            </a:pPr>
            <a:r>
              <a:rPr lang="en-US" b="true" sz="90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CONCLUSION PRIMARY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01014" y="5407455"/>
            <a:ext cx="6777953" cy="427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 general este modelo es preciso casi al 100%, lo que indica que uno puede confiar en la clasificación que realiza. En todo aspecto supera al modelo de primary, y si tuviese que elegir este modelo para implementarlo no dudaría.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Sin embargo puede llegar a tener un overfitting dada la gran cantidad de datos.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6450" y="-656380"/>
            <a:ext cx="18885647" cy="4303989"/>
            <a:chOff x="0" y="0"/>
            <a:chExt cx="25180863" cy="573865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8183" r="0" b="0"/>
            <a:stretch>
              <a:fillRect/>
            </a:stretch>
          </p:blipFill>
          <p:spPr>
            <a:xfrm flipH="false" flipV="false">
              <a:off x="0" y="0"/>
              <a:ext cx="25180863" cy="573865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825544" y="4067010"/>
            <a:ext cx="2007305" cy="978646"/>
            <a:chOff x="0" y="0"/>
            <a:chExt cx="528673" cy="257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8673" cy="257750"/>
            </a:xfrm>
            <a:custGeom>
              <a:avLst/>
              <a:gdLst/>
              <a:ahLst/>
              <a:cxnLst/>
              <a:rect r="r" b="b" t="t" l="l"/>
              <a:pathLst>
                <a:path h="257750" w="528673">
                  <a:moveTo>
                    <a:pt x="0" y="0"/>
                  </a:moveTo>
                  <a:lnTo>
                    <a:pt x="325473" y="0"/>
                  </a:lnTo>
                  <a:lnTo>
                    <a:pt x="528673" y="128875"/>
                  </a:lnTo>
                  <a:lnTo>
                    <a:pt x="325473" y="257750"/>
                  </a:lnTo>
                  <a:lnTo>
                    <a:pt x="0" y="257750"/>
                  </a:lnTo>
                  <a:lnTo>
                    <a:pt x="203200" y="12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77800" y="-47625"/>
              <a:ext cx="274673" cy="305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055101" y="4899207"/>
            <a:ext cx="4759649" cy="221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Al aplicar un análisis de importancia de atributos mediante el widget Rank en Orange, observamos que ring-type y hábitat sí tienen un peso importante en el modelo, lo cual apoya parcialmente nuestras hipótesis.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55101" y="4191989"/>
            <a:ext cx="5707421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PRIMARY: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2155" y="8318412"/>
            <a:ext cx="4600246" cy="147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Variables como does-bruise-or-bleed y cap-color, que esperábamos fueran significativas, resultaron tener baja o nula importancia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32155" y="7509282"/>
            <a:ext cx="4882595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HIPÓTESIS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92586" y="5007556"/>
            <a:ext cx="5335035" cy="221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 este segundo conjunto de datos, observamos que las variables ring-type y habitat, planteadas en nuestra hipótesis, vuelven a aparecer con una relevancia significativa, lo cual refuerza su posible vínculo con la toxicidad en hongos.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92586" y="4181340"/>
            <a:ext cx="4600246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SECONDARY: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92586" y="8205851"/>
            <a:ext cx="4600246" cy="147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Por otro lado, la variable does-bruise-or-bleed, que considerábamos clave, no aparece entre las más relevantes en ninguno de los modelos.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92586" y="7498633"/>
            <a:ext cx="4600246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HIPÓTESIS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25544" y="7420069"/>
            <a:ext cx="2007305" cy="978646"/>
            <a:chOff x="0" y="0"/>
            <a:chExt cx="528673" cy="2577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8673" cy="257750"/>
            </a:xfrm>
            <a:custGeom>
              <a:avLst/>
              <a:gdLst/>
              <a:ahLst/>
              <a:cxnLst/>
              <a:rect r="r" b="b" t="t" l="l"/>
              <a:pathLst>
                <a:path h="257750" w="528673">
                  <a:moveTo>
                    <a:pt x="0" y="0"/>
                  </a:moveTo>
                  <a:lnTo>
                    <a:pt x="325473" y="0"/>
                  </a:lnTo>
                  <a:lnTo>
                    <a:pt x="528673" y="128875"/>
                  </a:lnTo>
                  <a:lnTo>
                    <a:pt x="325473" y="257750"/>
                  </a:lnTo>
                  <a:lnTo>
                    <a:pt x="0" y="257750"/>
                  </a:lnTo>
                  <a:lnTo>
                    <a:pt x="203200" y="12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77800" y="-47625"/>
              <a:ext cx="274673" cy="305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4850" y="4067010"/>
            <a:ext cx="2007305" cy="978646"/>
            <a:chOff x="0" y="0"/>
            <a:chExt cx="528673" cy="2577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28673" cy="257750"/>
            </a:xfrm>
            <a:custGeom>
              <a:avLst/>
              <a:gdLst/>
              <a:ahLst/>
              <a:cxnLst/>
              <a:rect r="r" b="b" t="t" l="l"/>
              <a:pathLst>
                <a:path h="257750" w="528673">
                  <a:moveTo>
                    <a:pt x="0" y="0"/>
                  </a:moveTo>
                  <a:lnTo>
                    <a:pt x="325473" y="0"/>
                  </a:lnTo>
                  <a:lnTo>
                    <a:pt x="528673" y="128875"/>
                  </a:lnTo>
                  <a:lnTo>
                    <a:pt x="325473" y="257750"/>
                  </a:lnTo>
                  <a:lnTo>
                    <a:pt x="0" y="257750"/>
                  </a:lnTo>
                  <a:lnTo>
                    <a:pt x="203200" y="12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-47625"/>
              <a:ext cx="274673" cy="305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0632" y="7420069"/>
            <a:ext cx="2007305" cy="978646"/>
            <a:chOff x="0" y="0"/>
            <a:chExt cx="528673" cy="2577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28673" cy="257750"/>
            </a:xfrm>
            <a:custGeom>
              <a:avLst/>
              <a:gdLst/>
              <a:ahLst/>
              <a:cxnLst/>
              <a:rect r="r" b="b" t="t" l="l"/>
              <a:pathLst>
                <a:path h="257750" w="528673">
                  <a:moveTo>
                    <a:pt x="0" y="0"/>
                  </a:moveTo>
                  <a:lnTo>
                    <a:pt x="325473" y="0"/>
                  </a:lnTo>
                  <a:lnTo>
                    <a:pt x="528673" y="128875"/>
                  </a:lnTo>
                  <a:lnTo>
                    <a:pt x="325473" y="257750"/>
                  </a:lnTo>
                  <a:lnTo>
                    <a:pt x="0" y="257750"/>
                  </a:lnTo>
                  <a:lnTo>
                    <a:pt x="203200" y="12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77800" y="-47625"/>
              <a:ext cx="274673" cy="305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749" y="1468727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613756" y="-239704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94609" y="3805707"/>
            <a:ext cx="8498783" cy="521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</a:pPr>
            <a:r>
              <a:rPr lang="en-US" sz="2993" spc="6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 la hora de predecir hongos venenosos deberiamos quedarnos con el modelo de secondary para asegurar nuestro negocio.</a:t>
            </a:r>
          </a:p>
          <a:p>
            <a:pPr algn="ctr">
              <a:lnSpc>
                <a:spcPts val="4191"/>
              </a:lnSpc>
            </a:pPr>
          </a:p>
          <a:p>
            <a:pPr algn="ctr">
              <a:lnSpc>
                <a:spcPts val="4191"/>
              </a:lnSpc>
            </a:pPr>
            <a:r>
              <a:rPr lang="en-US" sz="2993" spc="6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 general hay varaibles que no esperabamos que contribuyeran a las predicciones que si lo hicieron.</a:t>
            </a:r>
          </a:p>
          <a:p>
            <a:pPr algn="ctr">
              <a:lnSpc>
                <a:spcPts val="4191"/>
              </a:lnSpc>
            </a:pPr>
          </a:p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2993" spc="6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Posiblemente ambos modelos sufran de underfitting/overfitting respectivamente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06304" y="581025"/>
            <a:ext cx="7475392" cy="279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8"/>
              </a:lnSpc>
              <a:spcBef>
                <a:spcPct val="0"/>
              </a:spcBef>
            </a:pPr>
            <a:r>
              <a:rPr lang="en-US" sz="15441" spc="339">
                <a:solidFill>
                  <a:srgbClr val="3D2917"/>
                </a:solidFill>
                <a:latin typeface="Karimun"/>
                <a:ea typeface="Karimun"/>
                <a:cs typeface="Karimun"/>
                <a:sym typeface="Karimun"/>
              </a:rPr>
              <a:t>Conclusión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749" y="1468727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613756" y="-239704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29967" y="4313489"/>
            <a:ext cx="13428065" cy="268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67"/>
              </a:lnSpc>
            </a:pPr>
            <a:r>
              <a:rPr lang="en-US" b="true" sz="15762" spc="9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3731" y="2908846"/>
            <a:ext cx="12500537" cy="196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294"/>
              </a:lnSpc>
              <a:spcBef>
                <a:spcPct val="0"/>
              </a:spcBef>
            </a:pPr>
            <a:r>
              <a:rPr lang="en-US" sz="10924" spc="480">
                <a:solidFill>
                  <a:srgbClr val="3D2917"/>
                </a:solidFill>
                <a:latin typeface="Karimun"/>
                <a:ea typeface="Karimun"/>
                <a:cs typeface="Karimun"/>
                <a:sym typeface="Karimun"/>
              </a:rPr>
              <a:t>Muchas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0569">
            <a:off x="-133144" y="269790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487580">
            <a:off x="8532367" y="-277590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254268" y="1120891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80795" y="2171654"/>
            <a:ext cx="10726410" cy="2166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27"/>
              </a:lnSpc>
            </a:pPr>
            <a:r>
              <a:rPr lang="en-US" b="true" sz="12591" spc="76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ÍNDICE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21211" y="4371665"/>
            <a:ext cx="7430755" cy="393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1"/>
              </a:lnSpc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01. Introducción</a:t>
            </a:r>
          </a:p>
          <a:p>
            <a:pPr algn="just">
              <a:lnSpc>
                <a:spcPts val="5311"/>
              </a:lnSpc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02. Problema</a:t>
            </a:r>
          </a:p>
          <a:p>
            <a:pPr algn="just">
              <a:lnSpc>
                <a:spcPts val="5311"/>
              </a:lnSpc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03. Analisis exploratorio</a:t>
            </a:r>
          </a:p>
          <a:p>
            <a:pPr algn="just">
              <a:lnSpc>
                <a:spcPts val="5311"/>
              </a:lnSpc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04. Descripción primary</a:t>
            </a:r>
          </a:p>
          <a:p>
            <a:pPr algn="just">
              <a:lnSpc>
                <a:spcPts val="5311"/>
              </a:lnSpc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05. Descripción secondary</a:t>
            </a:r>
          </a:p>
          <a:p>
            <a:pPr algn="just" marL="0" indent="0" lvl="0">
              <a:lnSpc>
                <a:spcPts val="5311"/>
              </a:lnSpc>
              <a:spcBef>
                <a:spcPct val="0"/>
              </a:spcBef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06. Interpretaciones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1440073" y="3315091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3" y="0"/>
                </a:lnTo>
                <a:lnTo>
                  <a:pt x="9352493" y="5237397"/>
                </a:lnTo>
                <a:lnTo>
                  <a:pt x="0" y="52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578945" y="-622373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5291">
            <a:off x="-474417" y="2532675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2518" y="2914528"/>
            <a:ext cx="15622965" cy="1699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77"/>
              </a:lnSpc>
            </a:pPr>
            <a:r>
              <a:rPr lang="en-US" b="true" sz="11231" spc="617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INTRODUCCIÓN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12132" y="5374722"/>
            <a:ext cx="8863735" cy="189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681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 la hora de desarrollar esta investigación tuvimos en cuenta 2 data sets:</a:t>
            </a:r>
          </a:p>
          <a:p>
            <a:pPr algn="ctr" marL="578950" indent="-289475" lvl="1">
              <a:lnSpc>
                <a:spcPts val="3754"/>
              </a:lnSpc>
              <a:buFont typeface="Arial"/>
              <a:buChar char="•"/>
            </a:pPr>
            <a:r>
              <a:rPr lang="en-US" sz="2681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Primary: 173 filas y 23 columnas</a:t>
            </a:r>
          </a:p>
          <a:p>
            <a:pPr algn="ctr" marL="578950" indent="-289475" lvl="1">
              <a:lnSpc>
                <a:spcPts val="3754"/>
              </a:lnSpc>
              <a:buFont typeface="Arial"/>
              <a:buChar char="•"/>
            </a:pPr>
            <a:r>
              <a:rPr lang="en-US" sz="2681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Secondary: 61.069 filas y 21 columnas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10807" y="4583452"/>
            <a:ext cx="7066386" cy="44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63"/>
              </a:lnSpc>
              <a:spcBef>
                <a:spcPct val="0"/>
              </a:spcBef>
            </a:pPr>
            <a:r>
              <a:rPr lang="en-US" b="true" sz="2616" spc="57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Data Sets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678042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1" y="0"/>
                </a:lnTo>
                <a:lnTo>
                  <a:pt x="15710071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68356" y="1558640"/>
            <a:ext cx="5895074" cy="7397335"/>
            <a:chOff x="0" y="0"/>
            <a:chExt cx="913301" cy="11460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3301" cy="1146041"/>
            </a:xfrm>
            <a:custGeom>
              <a:avLst/>
              <a:gdLst/>
              <a:ahLst/>
              <a:cxnLst/>
              <a:rect r="r" b="b" t="t" l="l"/>
              <a:pathLst>
                <a:path h="1146041" w="913301">
                  <a:moveTo>
                    <a:pt x="30206" y="0"/>
                  </a:moveTo>
                  <a:lnTo>
                    <a:pt x="883096" y="0"/>
                  </a:lnTo>
                  <a:cubicBezTo>
                    <a:pt x="891107" y="0"/>
                    <a:pt x="898790" y="3182"/>
                    <a:pt x="904454" y="8847"/>
                  </a:cubicBezTo>
                  <a:cubicBezTo>
                    <a:pt x="910119" y="14512"/>
                    <a:pt x="913301" y="22195"/>
                    <a:pt x="913301" y="30206"/>
                  </a:cubicBezTo>
                  <a:lnTo>
                    <a:pt x="913301" y="1115835"/>
                  </a:lnTo>
                  <a:cubicBezTo>
                    <a:pt x="913301" y="1132517"/>
                    <a:pt x="899778" y="1146041"/>
                    <a:pt x="883096" y="1146041"/>
                  </a:cubicBezTo>
                  <a:lnTo>
                    <a:pt x="30206" y="1146041"/>
                  </a:lnTo>
                  <a:cubicBezTo>
                    <a:pt x="13524" y="1146041"/>
                    <a:pt x="0" y="1132517"/>
                    <a:pt x="0" y="1115835"/>
                  </a:cubicBezTo>
                  <a:lnTo>
                    <a:pt x="0" y="30206"/>
                  </a:lnTo>
                  <a:cubicBezTo>
                    <a:pt x="0" y="13524"/>
                    <a:pt x="13524" y="0"/>
                    <a:pt x="30206" y="0"/>
                  </a:cubicBezTo>
                  <a:close/>
                </a:path>
              </a:pathLst>
            </a:custGeom>
            <a:blipFill>
              <a:blip r:embed="rId4"/>
              <a:stretch>
                <a:fillRect l="-12741" t="0" r="-12741" b="0"/>
              </a:stretch>
            </a:blipFill>
            <a:ln w="57150" cap="rnd">
              <a:solidFill>
                <a:srgbClr val="947158"/>
              </a:soli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663520" y="2564533"/>
            <a:ext cx="8504836" cy="137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4"/>
              </a:lnSpc>
            </a:pPr>
            <a:r>
              <a:rPr lang="en-US" b="true" sz="90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PROBLEMA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3185" y="5086350"/>
            <a:ext cx="6777953" cy="332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Tenemos que vender hongos a una cadena de supermercados en La Pampa, pero no sabemos si todos los hongos que nos llegan son venenosos o comestibles.</a:t>
            </a:r>
          </a:p>
          <a:p>
            <a:pPr algn="l">
              <a:lnSpc>
                <a:spcPts val="3754"/>
              </a:lnSpc>
            </a:pPr>
          </a:p>
          <a:p>
            <a:pPr algn="l">
              <a:lnSpc>
                <a:spcPts val="3754"/>
              </a:lnSpc>
            </a:pPr>
            <a:r>
              <a:rPr lang="en-US" sz="2681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¿Como podemos hacer para asegurar que hongos son comestibles y cuales no?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5612" y="4149102"/>
            <a:ext cx="7066386" cy="43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3"/>
              </a:lnSpc>
              <a:spcBef>
                <a:spcPct val="0"/>
              </a:spcBef>
            </a:pPr>
            <a:r>
              <a:rPr lang="en-US" b="true" sz="2616" spc="57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Comestibilidad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6450" y="-656380"/>
            <a:ext cx="18885647" cy="4303989"/>
            <a:chOff x="0" y="0"/>
            <a:chExt cx="25180863" cy="573865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8605" r="0" b="38605"/>
            <a:stretch>
              <a:fillRect/>
            </a:stretch>
          </p:blipFill>
          <p:spPr>
            <a:xfrm flipH="false" flipV="false">
              <a:off x="0" y="0"/>
              <a:ext cx="25180863" cy="5738651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6029997" y="4804068"/>
            <a:ext cx="5473606" cy="4111629"/>
          </a:xfrm>
          <a:custGeom>
            <a:avLst/>
            <a:gdLst/>
            <a:ahLst/>
            <a:cxnLst/>
            <a:rect r="r" b="b" t="t" l="l"/>
            <a:pathLst>
              <a:path h="4111629" w="5473606">
                <a:moveTo>
                  <a:pt x="0" y="0"/>
                </a:moveTo>
                <a:lnTo>
                  <a:pt x="5473606" y="0"/>
                </a:lnTo>
                <a:lnTo>
                  <a:pt x="5473606" y="4111629"/>
                </a:lnTo>
                <a:lnTo>
                  <a:pt x="0" y="411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66675" cap="rnd">
            <a:solidFill>
              <a:srgbClr val="947158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659048" y="4899207"/>
            <a:ext cx="4759649" cy="258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Algunos hongos venenosos presentan reacciones visibles al ser manipulados. </a:t>
            </a:r>
          </a:p>
          <a:p>
            <a:pPr algn="l">
              <a:lnSpc>
                <a:spcPts val="2929"/>
              </a:lnSpc>
            </a:pPr>
          </a:p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Los hongos venenosos son más probables de tener este tipo de conductas, con lo cual la consideramos importante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9048" y="4191989"/>
            <a:ext cx="5707421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DOES-BRUISE-BLEED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6102" y="8318412"/>
            <a:ext cx="4600246" cy="184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 la naturaleza, colores llamativos (rojo, verde, púrpura) pueden ser señales de advertencia. Con lo cual creemos que los hongos con colores exoticos pueden ser venenosos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6102" y="7509282"/>
            <a:ext cx="4882595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CAP-COLOR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97252" y="5018205"/>
            <a:ext cx="4600246" cy="184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Algunos tipos de anillo son característicos de géneros venenosos como Amanita (tipo de hongos). Con lo cual puede ayudar a predecir la comestibildiad de un hongo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97252" y="4191989"/>
            <a:ext cx="4600246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RING-TYPE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97252" y="8216500"/>
            <a:ext cx="4600246" cy="184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Determinadas especies venenosas prefieren ambientes específicos. Los hongos de bosques o lugares de desechos puede llegar a ser más toxicos.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97252" y="7509282"/>
            <a:ext cx="4600246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RING-TYPE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8652">
            <a:off x="-1504697" y="1654042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3707" y="3561504"/>
            <a:ext cx="2498868" cy="2498868"/>
            <a:chOff x="0" y="0"/>
            <a:chExt cx="3331824" cy="3331824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C29A7C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408917" y="466286"/>
              <a:ext cx="2505689" cy="2505689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10263764">
            <a:off x="10218894" y="-140471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235425" y="3561504"/>
            <a:ext cx="2498868" cy="2498868"/>
            <a:chOff x="0" y="0"/>
            <a:chExt cx="3331824" cy="3331824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540000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E8D3B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386640" y="461273"/>
              <a:ext cx="2510702" cy="2510702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9235425" y="6191564"/>
            <a:ext cx="2498868" cy="2498868"/>
            <a:chOff x="0" y="0"/>
            <a:chExt cx="3331824" cy="3331824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-10800000">
              <a:off x="0" y="0"/>
              <a:ext cx="3331824" cy="3331824"/>
              <a:chOff x="0" y="0"/>
              <a:chExt cx="14400530" cy="1440053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947158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374877" y="374877"/>
              <a:ext cx="2530206" cy="253020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6553707" y="6191564"/>
            <a:ext cx="2521050" cy="2521050"/>
            <a:chOff x="0" y="0"/>
            <a:chExt cx="3361401" cy="3361401"/>
          </a:xfrm>
        </p:grpSpPr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-5400000">
              <a:off x="0" y="0"/>
              <a:ext cx="3361401" cy="3361401"/>
              <a:chOff x="0" y="0"/>
              <a:chExt cx="14400530" cy="1440053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8CEB5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408917" y="443611"/>
              <a:ext cx="2508873" cy="2508873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2664396" y="600364"/>
            <a:ext cx="13142058" cy="349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6"/>
              </a:lnSpc>
            </a:pPr>
            <a:r>
              <a:rPr lang="en-US" b="true" sz="8880" spc="28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DESCRIPCIÓN DE PRIMARY</a:t>
            </a:r>
          </a:p>
          <a:p>
            <a:pPr algn="ctr">
              <a:lnSpc>
                <a:spcPts val="9146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594183" y="3513879"/>
            <a:ext cx="3071543" cy="3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Variables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39939" y="3513879"/>
            <a:ext cx="3418129" cy="3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Pipeline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98949" y="6421974"/>
            <a:ext cx="3359119" cy="3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Metricas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94183" y="6421974"/>
            <a:ext cx="3071543" cy="3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  <a:spcBef>
                <a:spcPct val="0"/>
              </a:spcBef>
            </a:pPr>
            <a:r>
              <a:rPr lang="en-US" b="true" sz="2011" spc="-46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Missing data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94183" y="4015256"/>
            <a:ext cx="2689114" cy="191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Tiene 3 variables númericas en intervalos y el resto categoricas o meta datos.</a:t>
            </a:r>
          </a:p>
          <a:p>
            <a:pPr algn="l">
              <a:lnSpc>
                <a:spcPts val="2189"/>
              </a:lnSpc>
            </a:pPr>
          </a:p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Tuvimos que tratar los datos con python para obtener números.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94183" y="7077189"/>
            <a:ext cx="2933584" cy="187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Al analizar los datos en general tenía un 26,9% de missing data. Esto lo tratamos con pre-process.</a:t>
            </a:r>
          </a:p>
          <a:p>
            <a:pPr algn="l">
              <a:lnSpc>
                <a:spcPts val="2189"/>
              </a:lnSpc>
            </a:pPr>
          </a:p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 su vez columnas como stem-root y veil-color las excluimos.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39939" y="4015256"/>
            <a:ext cx="2699178" cy="214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Importamos los datos, usamos edit domain, luego python, select columns, preprocess y data sampling.</a:t>
            </a:r>
          </a:p>
          <a:p>
            <a:pPr algn="l">
              <a:lnSpc>
                <a:spcPts val="2189"/>
              </a:lnSpc>
            </a:pPr>
          </a:p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Despues entrenamos el modelo y sacamos conclusiones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98949" y="7077189"/>
            <a:ext cx="2787064" cy="187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"/>
              </a:lnSpc>
            </a:pPr>
            <a:r>
              <a:rPr lang="en-US" sz="164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Tras entrenar el modelo obtuvimos metricas que no eran muy precisas. Tuvimos en cuenta los hongos venenosos como clase positiva y comestibles como negativa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818652">
            <a:off x="-1022006" y="-10345319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554912" y="4167173"/>
            <a:ext cx="49645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 spc="-160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V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75485" y="6798039"/>
            <a:ext cx="67749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 spc="-160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46112" y="6798039"/>
            <a:ext cx="67749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 spc="-160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156908" y="4167173"/>
            <a:ext cx="67749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 spc="-160">
                <a:solidFill>
                  <a:srgbClr val="3D2917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818652">
            <a:off x="-1352297" y="1806442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8652">
            <a:off x="-1483399" y="246337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8652">
            <a:off x="-1352297" y="1806442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63764">
            <a:off x="10804596" y="-1417910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18652">
            <a:off x="-1022006" y="-10345319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31155" y="1851143"/>
            <a:ext cx="1634475" cy="1543050"/>
            <a:chOff x="0" y="0"/>
            <a:chExt cx="430479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0479" cy="406400"/>
            </a:xfrm>
            <a:custGeom>
              <a:avLst/>
              <a:gdLst/>
              <a:ahLst/>
              <a:cxnLst/>
              <a:rect r="r" b="b" t="t" l="l"/>
              <a:pathLst>
                <a:path h="406400" w="430479">
                  <a:moveTo>
                    <a:pt x="0" y="0"/>
                  </a:moveTo>
                  <a:lnTo>
                    <a:pt x="227279" y="0"/>
                  </a:lnTo>
                  <a:lnTo>
                    <a:pt x="430479" y="203200"/>
                  </a:lnTo>
                  <a:lnTo>
                    <a:pt x="22727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-47625"/>
              <a:ext cx="17647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64396" y="600364"/>
            <a:ext cx="13142058" cy="119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6"/>
              </a:lnSpc>
            </a:pPr>
            <a:r>
              <a:rPr lang="en-US" b="true" sz="8880" spc="284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PIPELINE PRIMARY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3557" y="3529048"/>
            <a:ext cx="4759649" cy="258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Agrupamos variables categoricas ya que de lo contrario el modelo tenia demasiadas variables y el arbol no funcionaba.</a:t>
            </a:r>
          </a:p>
          <a:p>
            <a:pPr algn="l">
              <a:lnSpc>
                <a:spcPts val="2929"/>
              </a:lnSpc>
            </a:pPr>
          </a:p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Convertimos las númericas en texto para interpretarlas en python.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73557" y="2821830"/>
            <a:ext cx="5707421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EDIT DOMAIN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57102" y="7515235"/>
            <a:ext cx="4600246" cy="147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Dividimos cada variable númerica en tres: máx, mín y avg para poder interpretar los valores como números individuales y no intervalos.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57102" y="6706105"/>
            <a:ext cx="4882595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PYTHON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70801" y="2919127"/>
            <a:ext cx="4759649" cy="221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Elegimos class como variable target. Dejamos de lados los nombres de los hongos, unicamente usamos los valores promedios e ignoramos aquellas variables como veil-color dado a que estaban vacias practicamente.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10976" y="2211910"/>
            <a:ext cx="5707421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SELECT COLUMNS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09328" y="5936466"/>
            <a:ext cx="4600246" cy="109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Simplemente rellenamos los datos faltantes de las variables missing data con promedios de las columnas.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09328" y="5127336"/>
            <a:ext cx="4882595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PREPROCESS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29532" y="2461064"/>
            <a:ext cx="1634475" cy="1543050"/>
            <a:chOff x="0" y="0"/>
            <a:chExt cx="430479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0479" cy="406400"/>
            </a:xfrm>
            <a:custGeom>
              <a:avLst/>
              <a:gdLst/>
              <a:ahLst/>
              <a:cxnLst/>
              <a:rect r="r" b="b" t="t" l="l"/>
              <a:pathLst>
                <a:path h="406400" w="430479">
                  <a:moveTo>
                    <a:pt x="0" y="0"/>
                  </a:moveTo>
                  <a:lnTo>
                    <a:pt x="227279" y="0"/>
                  </a:lnTo>
                  <a:lnTo>
                    <a:pt x="430479" y="203200"/>
                  </a:lnTo>
                  <a:lnTo>
                    <a:pt x="22727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-47625"/>
              <a:ext cx="17647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14725" y="6263931"/>
            <a:ext cx="1634475" cy="1543050"/>
            <a:chOff x="0" y="0"/>
            <a:chExt cx="430479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0479" cy="406400"/>
            </a:xfrm>
            <a:custGeom>
              <a:avLst/>
              <a:gdLst/>
              <a:ahLst/>
              <a:cxnLst/>
              <a:rect r="r" b="b" t="t" l="l"/>
              <a:pathLst>
                <a:path h="406400" w="430479">
                  <a:moveTo>
                    <a:pt x="0" y="0"/>
                  </a:moveTo>
                  <a:lnTo>
                    <a:pt x="227279" y="0"/>
                  </a:lnTo>
                  <a:lnTo>
                    <a:pt x="430479" y="203200"/>
                  </a:lnTo>
                  <a:lnTo>
                    <a:pt x="22727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77800" y="-47625"/>
              <a:ext cx="17647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931155" y="4685162"/>
            <a:ext cx="1634475" cy="1543050"/>
            <a:chOff x="0" y="0"/>
            <a:chExt cx="430479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0479" cy="406400"/>
            </a:xfrm>
            <a:custGeom>
              <a:avLst/>
              <a:gdLst/>
              <a:ahLst/>
              <a:cxnLst/>
              <a:rect r="r" b="b" t="t" l="l"/>
              <a:pathLst>
                <a:path h="406400" w="430479">
                  <a:moveTo>
                    <a:pt x="0" y="0"/>
                  </a:moveTo>
                  <a:lnTo>
                    <a:pt x="227279" y="0"/>
                  </a:lnTo>
                  <a:lnTo>
                    <a:pt x="430479" y="203200"/>
                  </a:lnTo>
                  <a:lnTo>
                    <a:pt x="22727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77800" y="-47625"/>
              <a:ext cx="17647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647855" y="8633274"/>
            <a:ext cx="4600246" cy="147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092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Repartimos los datos en 80% y 20% y los usamos para entrenar el modelo y realizar predicciones respectivamente.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47855" y="7824145"/>
            <a:ext cx="4882595" cy="7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3" b="true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DATA SAMPLING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869682" y="7381970"/>
            <a:ext cx="1634475" cy="1543050"/>
            <a:chOff x="0" y="0"/>
            <a:chExt cx="430479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30479" cy="406400"/>
            </a:xfrm>
            <a:custGeom>
              <a:avLst/>
              <a:gdLst/>
              <a:ahLst/>
              <a:cxnLst/>
              <a:rect r="r" b="b" t="t" l="l"/>
              <a:pathLst>
                <a:path h="406400" w="430479">
                  <a:moveTo>
                    <a:pt x="0" y="0"/>
                  </a:moveTo>
                  <a:lnTo>
                    <a:pt x="227279" y="0"/>
                  </a:lnTo>
                  <a:lnTo>
                    <a:pt x="430479" y="203200"/>
                  </a:lnTo>
                  <a:lnTo>
                    <a:pt x="22727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715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77800" y="-47625"/>
              <a:ext cx="176479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6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56388">
            <a:off x="-919416" y="-2027263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153524" y="-568258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72609" y="2124538"/>
            <a:ext cx="8295518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ACCURACY: 0,633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2609" y="3403555"/>
            <a:ext cx="5586646" cy="22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  <a:r>
              <a:rPr lang="en-US" sz="2171" spc="4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 un valor de 0,633 el porcentaje total de predicciones correctas está en un 63,3% lo que indica que, si bien no es tan aleatorio como un 50:50 de tirar una moneda sigue siendo bastante malo el porcentaje de predicciones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95452" y="5685772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53524" y="4743237"/>
            <a:ext cx="7289732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F1: 0,679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53524" y="6022254"/>
            <a:ext cx="5586646" cy="190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  <a:r>
              <a:rPr lang="en-US" sz="2171" spc="4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Dado a que el valor es 0,679 estamos hablando de que hay un cierto balance entre precisión y recall, pero el modelo puede estar puede estar dejando pasar algunos casos importantes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56388">
            <a:off x="-919416" y="-2027263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153524" y="-568258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08495" y="1842869"/>
            <a:ext cx="8295518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PRECISION: 0,659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08495" y="3147001"/>
            <a:ext cx="5586646" cy="22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  <a:r>
              <a:rPr lang="en-US" sz="2171" spc="4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 una precisión del 0,659 esto indica que el modelo tiene un cierto margen de error con respecto a los falsos positivos y que a veces indica que un hongo comestible</a:t>
            </a:r>
            <a:r>
              <a:rPr lang="en-US" sz="2171" spc="4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es venenoso. Un falso positivo no perjudica la salud de nadie.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95452" y="5685772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44525" y="5542897"/>
            <a:ext cx="7289732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RECALL: 0,659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4525" y="6821914"/>
            <a:ext cx="5586646" cy="2278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0"/>
              </a:lnSpc>
              <a:spcBef>
                <a:spcPct val="0"/>
              </a:spcBef>
            </a:pPr>
            <a:r>
              <a:rPr lang="en-US" sz="2171" spc="4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 recall del 0,659 este modelo identifica a los venenosos como tal un 65,9% de las veces y las otras veces lo predice cómo comestibles. MUY PELIGROSO EN ESTE CASO, un falso negativo puede perjudicar a alguien.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DAGp8dLiTsc</dc:identifier>
  <dcterms:modified xsi:type="dcterms:W3CDTF">2011-08-01T06:04:30Z</dcterms:modified>
  <cp:revision>1</cp:revision>
  <dc:title>Data Revolution: secondary mushroom</dc:title>
</cp:coreProperties>
</file>